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97180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sr-Latn-RS" sz="7200" dirty="0" smtClean="0">
                <a:solidFill>
                  <a:schemeClr val="bg1">
                    <a:lumMod val="95000"/>
                  </a:schemeClr>
                </a:solidFill>
              </a:rPr>
              <a:t>internet</a:t>
            </a:r>
            <a:endParaRPr lang="en-US" sz="7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23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Šta je to internet?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solidFill>
                  <a:schemeClr val="bg1"/>
                </a:solidFill>
              </a:rPr>
              <a:t>Globalna računarska mreža</a:t>
            </a:r>
          </a:p>
          <a:p>
            <a:endParaRPr lang="sr-Latn-RS" sz="4000" dirty="0">
              <a:solidFill>
                <a:schemeClr val="bg1"/>
              </a:solidFill>
            </a:endParaRPr>
          </a:p>
          <a:p>
            <a:endParaRPr lang="sr-Latn-RS" sz="4000" dirty="0" smtClean="0">
              <a:solidFill>
                <a:schemeClr val="bg1"/>
              </a:solidFill>
            </a:endParaRPr>
          </a:p>
          <a:p>
            <a:endParaRPr lang="sr-Latn-RS" sz="4000" dirty="0">
              <a:solidFill>
                <a:schemeClr val="bg1"/>
              </a:solidFill>
            </a:endParaRPr>
          </a:p>
          <a:p>
            <a:r>
              <a:rPr lang="sr-Latn-RS" sz="4000" dirty="0" smtClean="0">
                <a:solidFill>
                  <a:schemeClr val="bg1"/>
                </a:solidFill>
              </a:rPr>
              <a:t>Najveća WAN mreža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579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Istorijat Interneta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solidFill>
                  <a:schemeClr val="bg1"/>
                </a:solidFill>
              </a:rPr>
              <a:t>ARPANET</a:t>
            </a:r>
            <a:r>
              <a:rPr lang="sr-Latn-RS" sz="4000" dirty="0" smtClean="0">
                <a:solidFill>
                  <a:srgbClr val="FF0000"/>
                </a:solidFill>
              </a:rPr>
              <a:t> </a:t>
            </a:r>
            <a:r>
              <a:rPr lang="sr-Latn-RS" sz="4000" dirty="0" smtClean="0">
                <a:solidFill>
                  <a:schemeClr val="bg1"/>
                </a:solidFill>
              </a:rPr>
              <a:t>– Američka vojna mreža</a:t>
            </a:r>
          </a:p>
          <a:p>
            <a:endParaRPr lang="sr-Latn-RS" sz="4000" dirty="0">
              <a:solidFill>
                <a:srgbClr val="FF0000"/>
              </a:solidFill>
            </a:endParaRPr>
          </a:p>
          <a:p>
            <a:endParaRPr lang="sr-Latn-RS" sz="4000" dirty="0" smtClean="0">
              <a:solidFill>
                <a:schemeClr val="bg1"/>
              </a:solidFill>
            </a:endParaRPr>
          </a:p>
          <a:p>
            <a:r>
              <a:rPr lang="sr-Latn-RS" sz="4000" dirty="0" smtClean="0">
                <a:solidFill>
                  <a:schemeClr val="bg1"/>
                </a:solidFill>
              </a:rPr>
              <a:t>USENET – Mreža univerziteta</a:t>
            </a:r>
            <a:endParaRPr lang="sr-Latn-RS" sz="4000" b="1" dirty="0" smtClean="0">
              <a:solidFill>
                <a:schemeClr val="bg1"/>
              </a:solidFill>
            </a:endParaRPr>
          </a:p>
          <a:p>
            <a:endParaRPr lang="sr-Latn-RS" dirty="0" smtClean="0">
              <a:solidFill>
                <a:srgbClr val="FF0000"/>
              </a:solidFill>
            </a:endParaRP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628160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Osnovni mehanizmi interneta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solidFill>
                  <a:schemeClr val="bg1"/>
                </a:solidFill>
              </a:rPr>
              <a:t>Jedinstvena Adresa svakog računara na mreži –  IP adresa</a:t>
            </a:r>
          </a:p>
          <a:p>
            <a:pPr marL="0" indent="0">
              <a:buNone/>
            </a:pPr>
            <a:endParaRPr lang="sr-Latn-RS" sz="3600" dirty="0">
              <a:solidFill>
                <a:srgbClr val="FF0000"/>
              </a:solidFill>
            </a:endParaRPr>
          </a:p>
          <a:p>
            <a:endParaRPr lang="sr-Latn-RS" sz="3600" dirty="0" smtClean="0">
              <a:solidFill>
                <a:schemeClr val="bg1"/>
              </a:solidFill>
            </a:endParaRPr>
          </a:p>
          <a:p>
            <a:r>
              <a:rPr lang="sr-Latn-RS" sz="3600" dirty="0" smtClean="0">
                <a:solidFill>
                  <a:schemeClr val="bg1"/>
                </a:solidFill>
              </a:rPr>
              <a:t>Univerzalni format komunikacije – TCP/IP protokol</a:t>
            </a:r>
            <a:endParaRPr lang="sr-Latn-RS" sz="3600" b="1" dirty="0" smtClean="0">
              <a:solidFill>
                <a:schemeClr val="bg1"/>
              </a:solidFill>
            </a:endParaRPr>
          </a:p>
          <a:p>
            <a:endParaRPr lang="sr-Latn-RS" dirty="0" smtClean="0">
              <a:solidFill>
                <a:srgbClr val="FF0000"/>
              </a:solidFill>
            </a:endParaRP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963443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IP adrese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solidFill>
                  <a:schemeClr val="bg1">
                    <a:lumMod val="95000"/>
                  </a:schemeClr>
                </a:solidFill>
              </a:rPr>
              <a:t>Adresa koja se dodjeljuje svakom računaru na mreži</a:t>
            </a:r>
          </a:p>
          <a:p>
            <a:r>
              <a:rPr lang="sr-Latn-RS" sz="3600" dirty="0" smtClean="0">
                <a:solidFill>
                  <a:schemeClr val="bg1">
                    <a:lumMod val="95000"/>
                  </a:schemeClr>
                </a:solidFill>
              </a:rPr>
              <a:t>Po starijem IPv4 protokolu je 32-bitna :       primjer 174.202.4.56</a:t>
            </a:r>
            <a:endParaRPr lang="sr-Latn-RS" sz="3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sr-Latn-RS" dirty="0" smtClean="0">
                <a:solidFill>
                  <a:schemeClr val="bg1">
                    <a:lumMod val="95000"/>
                  </a:schemeClr>
                </a:solidFill>
              </a:rPr>
              <a:t>Po novom IPv6 protokolu je 128-bitna i zapisuje se heksadecimalnim brojevima: primjer </a:t>
            </a:r>
          </a:p>
          <a:p>
            <a:pPr marL="0" indent="0">
              <a:buNone/>
            </a:pPr>
            <a:r>
              <a:rPr lang="sr-Latn-R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bg1">
                    <a:lumMod val="95000"/>
                  </a:schemeClr>
                </a:solidFill>
              </a:rPr>
              <a:t>   AB07: 0006:1FA2:0:0:0875:AC23:DE80</a:t>
            </a: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238724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SIMBoličke adrese i DOMENI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RS" sz="3600" dirty="0" smtClean="0">
                <a:solidFill>
                  <a:schemeClr val="bg1">
                    <a:lumMod val="95000"/>
                  </a:schemeClr>
                </a:solidFill>
              </a:rPr>
              <a:t>Simboličke adrese (www.gimnazijakotor.me)</a:t>
            </a:r>
          </a:p>
          <a:p>
            <a:r>
              <a:rPr lang="sr-Latn-RS" dirty="0" smtClean="0">
                <a:solidFill>
                  <a:schemeClr val="bg1">
                    <a:lumMod val="95000"/>
                  </a:schemeClr>
                </a:solidFill>
              </a:rPr>
              <a:t>Preslikavanje iz simboličkih u stvarne (fizičke) adrese rade DNS serveri (Domain name System)</a:t>
            </a:r>
          </a:p>
          <a:p>
            <a:r>
              <a:rPr lang="sr-Latn-RS" dirty="0" smtClean="0">
                <a:solidFill>
                  <a:schemeClr val="bg1">
                    <a:lumMod val="95000"/>
                  </a:schemeClr>
                </a:solidFill>
              </a:rPr>
              <a:t>Domeni su grupa računara ili mreža koji su pod jedinstvenom kontrolom.</a:t>
            </a:r>
          </a:p>
          <a:p>
            <a:r>
              <a:rPr lang="sr-Latn-RS" dirty="0" smtClean="0">
                <a:solidFill>
                  <a:schemeClr val="bg1">
                    <a:lumMod val="95000"/>
                  </a:schemeClr>
                </a:solidFill>
              </a:rPr>
              <a:t>Primjer .me je domen dodijeljen Crnoj Gori</a:t>
            </a:r>
          </a:p>
          <a:p>
            <a:r>
              <a:rPr lang="sr-Latn-RS" dirty="0" smtClean="0">
                <a:solidFill>
                  <a:schemeClr val="bg1">
                    <a:lumMod val="95000"/>
                  </a:schemeClr>
                </a:solidFill>
              </a:rPr>
              <a:t>.COM  .ORG .GOV su primjeri globalnih domena</a:t>
            </a:r>
            <a:endParaRPr lang="sr-Latn-RS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90837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Protokoli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sz="4000" dirty="0" smtClean="0">
                <a:solidFill>
                  <a:schemeClr val="bg1">
                    <a:lumMod val="95000"/>
                  </a:schemeClr>
                </a:solidFill>
              </a:rPr>
              <a:t>Internet se bazira na dva protokola TCP ( Transmission Control Protocol) i IP (Internet Protocol) – skraćeno TCP/IP</a:t>
            </a:r>
            <a:endParaRPr lang="sr-Latn-RS" sz="40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sr-Latn-RS" sz="4000" dirty="0" smtClean="0">
                <a:solidFill>
                  <a:schemeClr val="bg1"/>
                </a:solidFill>
              </a:rPr>
              <a:t>IP je odgovoran za slanje paketa na odredišnu adresu ( Ne provjerava dospijeće paketa)</a:t>
            </a:r>
          </a:p>
          <a:p>
            <a:r>
              <a:rPr lang="sr-Latn-RS" sz="4000" dirty="0" smtClean="0">
                <a:solidFill>
                  <a:schemeClr val="bg1"/>
                </a:solidFill>
              </a:rPr>
              <a:t>TCP predaje pakete IP-u i prima ih od IP-a a zatim provjerava konzistentnost podataka</a:t>
            </a:r>
          </a:p>
          <a:p>
            <a:endParaRPr lang="sr-Latn-RS" dirty="0" smtClean="0">
              <a:solidFill>
                <a:srgbClr val="FF0000"/>
              </a:solidFill>
            </a:endParaRP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089890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Drugi protokoli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sz="3600" dirty="0" smtClean="0">
                <a:solidFill>
                  <a:schemeClr val="bg1"/>
                </a:solidFill>
              </a:rPr>
              <a:t>SMTP – Simple Mail </a:t>
            </a:r>
            <a:r>
              <a:rPr lang="sr-Latn-RS" sz="3600" dirty="0">
                <a:solidFill>
                  <a:schemeClr val="bg1"/>
                </a:solidFill>
              </a:rPr>
              <a:t>T</a:t>
            </a:r>
            <a:r>
              <a:rPr lang="sr-Latn-RS" sz="3600" dirty="0" smtClean="0">
                <a:solidFill>
                  <a:schemeClr val="bg1"/>
                </a:solidFill>
              </a:rPr>
              <a:t>ransfer </a:t>
            </a:r>
            <a:r>
              <a:rPr lang="sr-Latn-RS" sz="3600" dirty="0">
                <a:solidFill>
                  <a:schemeClr val="bg1"/>
                </a:solidFill>
              </a:rPr>
              <a:t>P</a:t>
            </a:r>
            <a:r>
              <a:rPr lang="sr-Latn-RS" sz="3600" dirty="0" smtClean="0">
                <a:solidFill>
                  <a:schemeClr val="bg1"/>
                </a:solidFill>
              </a:rPr>
              <a:t>rotocol</a:t>
            </a:r>
          </a:p>
          <a:p>
            <a:endParaRPr lang="sr-Latn-RS" sz="3600" dirty="0">
              <a:solidFill>
                <a:schemeClr val="bg1"/>
              </a:solidFill>
            </a:endParaRPr>
          </a:p>
          <a:p>
            <a:endParaRPr lang="sr-Latn-RS" sz="3600" dirty="0" smtClean="0">
              <a:solidFill>
                <a:schemeClr val="bg1"/>
              </a:solidFill>
            </a:endParaRPr>
          </a:p>
          <a:p>
            <a:r>
              <a:rPr lang="sr-Latn-RS" sz="3600" dirty="0" smtClean="0">
                <a:solidFill>
                  <a:schemeClr val="bg1"/>
                </a:solidFill>
              </a:rPr>
              <a:t>FTP - File Transfer protocol</a:t>
            </a:r>
          </a:p>
          <a:p>
            <a:pPr marL="0" indent="0">
              <a:buNone/>
            </a:pPr>
            <a:endParaRPr lang="sr-Latn-RS" sz="3600" dirty="0">
              <a:solidFill>
                <a:srgbClr val="FF0000"/>
              </a:solidFill>
            </a:endParaRPr>
          </a:p>
          <a:p>
            <a:endParaRPr lang="sr-Latn-RS" sz="3600" dirty="0" smtClean="0">
              <a:solidFill>
                <a:schemeClr val="bg1"/>
              </a:solidFill>
            </a:endParaRPr>
          </a:p>
          <a:p>
            <a:r>
              <a:rPr lang="sr-Latn-RS" sz="3600" dirty="0" smtClean="0">
                <a:solidFill>
                  <a:schemeClr val="bg1"/>
                </a:solidFill>
              </a:rPr>
              <a:t>UDP  - User Datagram Protocol</a:t>
            </a:r>
            <a:endParaRPr lang="sr-Latn-RS" sz="3600" b="1" dirty="0" smtClean="0">
              <a:solidFill>
                <a:schemeClr val="bg1"/>
              </a:solidFill>
            </a:endParaRPr>
          </a:p>
          <a:p>
            <a:endParaRPr lang="sr-Latn-RS" dirty="0" smtClean="0">
              <a:solidFill>
                <a:srgbClr val="FF0000"/>
              </a:solidFill>
            </a:endParaRP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655720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bg1"/>
                </a:solidFill>
              </a:rPr>
              <a:t>Internet servisi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sz="3600" dirty="0" smtClean="0">
                <a:solidFill>
                  <a:schemeClr val="bg1"/>
                </a:solidFill>
              </a:rPr>
              <a:t>Email – Electronic mail</a:t>
            </a:r>
          </a:p>
          <a:p>
            <a:endParaRPr lang="sr-Latn-RS" sz="3600" dirty="0">
              <a:solidFill>
                <a:schemeClr val="bg1"/>
              </a:solidFill>
            </a:endParaRPr>
          </a:p>
          <a:p>
            <a:endParaRPr lang="sr-Latn-RS" sz="3600" dirty="0" smtClean="0">
              <a:solidFill>
                <a:schemeClr val="bg1"/>
              </a:solidFill>
            </a:endParaRPr>
          </a:p>
          <a:p>
            <a:r>
              <a:rPr lang="sr-Latn-RS" sz="3600" dirty="0" smtClean="0">
                <a:solidFill>
                  <a:schemeClr val="bg1"/>
                </a:solidFill>
              </a:rPr>
              <a:t>WWW -  World Wide Web</a:t>
            </a:r>
          </a:p>
          <a:p>
            <a:pPr marL="0" indent="0">
              <a:buNone/>
            </a:pPr>
            <a:endParaRPr lang="sr-Latn-RS" sz="3600" dirty="0">
              <a:solidFill>
                <a:srgbClr val="FF0000"/>
              </a:solidFill>
            </a:endParaRPr>
          </a:p>
          <a:p>
            <a:endParaRPr lang="sr-Latn-RS" sz="3600" dirty="0" smtClean="0">
              <a:solidFill>
                <a:schemeClr val="bg1"/>
              </a:solidFill>
            </a:endParaRPr>
          </a:p>
          <a:p>
            <a:r>
              <a:rPr lang="sr-Latn-RS" sz="3600" dirty="0" smtClean="0">
                <a:solidFill>
                  <a:schemeClr val="bg1"/>
                </a:solidFill>
              </a:rPr>
              <a:t>IRC – Internet Relay Chat</a:t>
            </a:r>
            <a:endParaRPr lang="sr-Latn-RS" sz="3600" b="1" dirty="0" smtClean="0">
              <a:solidFill>
                <a:schemeClr val="bg1"/>
              </a:solidFill>
            </a:endParaRPr>
          </a:p>
          <a:p>
            <a:endParaRPr lang="sr-Latn-RS" dirty="0" smtClean="0">
              <a:solidFill>
                <a:srgbClr val="FF0000"/>
              </a:solidFill>
            </a:endParaRP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03696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</TotalTime>
  <Words>218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internet</vt:lpstr>
      <vt:lpstr>Šta je to internet?</vt:lpstr>
      <vt:lpstr>Istorijat Interneta</vt:lpstr>
      <vt:lpstr>Osnovni mehanizmi interneta</vt:lpstr>
      <vt:lpstr>IP adrese</vt:lpstr>
      <vt:lpstr>SIMBoličke adrese i DOMENI</vt:lpstr>
      <vt:lpstr>Protokoli</vt:lpstr>
      <vt:lpstr>Drugi protokoli</vt:lpstr>
      <vt:lpstr>Internet servisi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creator>Meshtar</dc:creator>
  <cp:lastModifiedBy>Meshtar</cp:lastModifiedBy>
  <cp:revision>9</cp:revision>
  <dcterms:created xsi:type="dcterms:W3CDTF">2006-08-16T00:00:00Z</dcterms:created>
  <dcterms:modified xsi:type="dcterms:W3CDTF">2013-03-05T19:12:44Z</dcterms:modified>
</cp:coreProperties>
</file>